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7" r:id="rId2"/>
    <p:sldId id="269" r:id="rId3"/>
    <p:sldId id="270" r:id="rId4"/>
    <p:sldId id="266" r:id="rId5"/>
    <p:sldId id="265" r:id="rId6"/>
    <p:sldId id="260" r:id="rId7"/>
    <p:sldId id="271"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uario" initials="U" lastIdx="3" clrIdx="0"/>
  <p:cmAuthor id="1" name="Microsoft Office User" initials="MOU" lastIdx="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9" autoAdjust="0"/>
    <p:restoredTop sz="86420" autoAdjust="0"/>
  </p:normalViewPr>
  <p:slideViewPr>
    <p:cSldViewPr snapToGrid="0">
      <p:cViewPr>
        <p:scale>
          <a:sx n="70" d="100"/>
          <a:sy n="70" d="100"/>
        </p:scale>
        <p:origin x="-1386" y="-66"/>
      </p:cViewPr>
      <p:guideLst>
        <p:guide orient="horz" pos="2160"/>
        <p:guide pos="2880"/>
      </p:guideLst>
    </p:cSldViewPr>
  </p:slideViewPr>
  <p:outlineViewPr>
    <p:cViewPr>
      <p:scale>
        <a:sx n="33" d="100"/>
        <a:sy n="33" d="100"/>
      </p:scale>
      <p:origin x="230" y="30485"/>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05/06/2019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6/5/2019 5:59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79519295-932D-40A1-A176-D7B0E145A51E}" type="slidenum">
              <a:rPr lang="es-ES" smtClean="0"/>
              <a:t>6</a:t>
            </a:fld>
            <a:endParaRPr lang="es-ES"/>
          </a:p>
        </p:txBody>
      </p:sp>
    </p:spTree>
    <p:extLst>
      <p:ext uri="{BB962C8B-B14F-4D97-AF65-F5344CB8AC3E}">
        <p14:creationId xmlns:p14="http://schemas.microsoft.com/office/powerpoint/2010/main" val="787881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gif"/><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gif"/><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gif"/><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gif"/><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13.jpeg"/><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gif"/><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457200" y="1644650"/>
            <a:ext cx="8515350" cy="584775"/>
          </a:xfrm>
          <a:prstGeom prst="rect">
            <a:avLst/>
          </a:prstGeom>
          <a:noFill/>
          <a:ln w="12700">
            <a:solidFill>
              <a:schemeClr val="tx1"/>
            </a:solidFill>
            <a:miter lim="800000"/>
            <a:headEnd/>
            <a:tailEnd/>
          </a:ln>
        </p:spPr>
        <p:txBody>
          <a:bodyPr wrap="square">
            <a:spAutoFit/>
          </a:bodyPr>
          <a:lstStyle/>
          <a:p>
            <a:pPr algn="ctr" fontAlgn="base">
              <a:spcBef>
                <a:spcPct val="50000"/>
              </a:spcBef>
              <a:spcAft>
                <a:spcPct val="0"/>
              </a:spcAft>
            </a:pPr>
            <a:r>
              <a:rPr lang="es-ES" sz="3200" b="1" dirty="0">
                <a:solidFill>
                  <a:srgbClr val="000000"/>
                </a:solidFill>
                <a:latin typeface="Arial" charset="0"/>
              </a:rPr>
              <a:t>Medicamentos sin receta o de venta libre </a:t>
            </a:r>
          </a:p>
        </p:txBody>
      </p:sp>
      <p:sp>
        <p:nvSpPr>
          <p:cNvPr id="2" name="CuadroTexto 11"/>
          <p:cNvSpPr txBox="1"/>
          <p:nvPr/>
        </p:nvSpPr>
        <p:spPr>
          <a:xfrm>
            <a:off x="1470991" y="3533195"/>
            <a:ext cx="6513706" cy="1138773"/>
          </a:xfrm>
          <a:prstGeom prst="rect">
            <a:avLst/>
          </a:prstGeom>
          <a:noFill/>
        </p:spPr>
        <p:txBody>
          <a:bodyPr wrap="square">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M. Monserrat Pajares Fernández. </a:t>
            </a:r>
            <a:r>
              <a:rPr lang="es-ES" sz="2000" dirty="0">
                <a:solidFill>
                  <a:srgbClr val="000000"/>
                </a:solidFill>
                <a:effectLst>
                  <a:outerShdw blurRad="38100" dist="38100" dir="2700000" algn="tl">
                    <a:srgbClr val="C0C0C0"/>
                  </a:outerShdw>
                </a:effectLst>
                <a:latin typeface="Arial" charset="0"/>
                <a:cs typeface="Arial" charset="0"/>
              </a:rPr>
              <a:t>Farmacéutica. </a:t>
            </a:r>
          </a:p>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Irene Casares Alonso. </a:t>
            </a:r>
            <a:r>
              <a:rPr lang="es-ES" sz="2000" dirty="0">
                <a:solidFill>
                  <a:srgbClr val="000000"/>
                </a:solidFill>
                <a:effectLst>
                  <a:outerShdw blurRad="38100" dist="38100" dir="2700000" algn="tl">
                    <a:srgbClr val="C0C0C0"/>
                  </a:outerShdw>
                </a:effectLst>
                <a:latin typeface="Arial" charset="0"/>
                <a:cs typeface="Arial" charset="0"/>
              </a:rPr>
              <a:t>Pediatra.</a:t>
            </a:r>
          </a:p>
          <a:p>
            <a:pPr fontAlgn="base">
              <a:spcBef>
                <a:spcPct val="0"/>
              </a:spcBef>
              <a:spcAft>
                <a:spcPct val="0"/>
              </a:spcAft>
              <a:defRPr/>
            </a:pPr>
            <a:endParaRPr lang="es-ES" sz="2000" dirty="0">
              <a:solidFill>
                <a:srgbClr val="000000"/>
              </a:solidFill>
              <a:effectLst>
                <a:outerShdw blurRad="38100" dist="38100" dir="2700000" algn="tl">
                  <a:srgbClr val="C0C0C0"/>
                </a:outerShdw>
              </a:effectLst>
              <a:latin typeface="Arial" charset="0"/>
              <a:cs typeface="Arial" charset="0"/>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24750" y="4356906"/>
            <a:ext cx="1269064"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7227" y="385240"/>
            <a:ext cx="6961094" cy="664797"/>
          </a:xfrm>
        </p:spPr>
        <p:txBody>
          <a:bodyPr/>
          <a:lstStyle/>
          <a:p>
            <a:r>
              <a:rPr lang="es-ES" dirty="0">
                <a:solidFill>
                  <a:schemeClr val="tx1"/>
                </a:solidFill>
                <a:effectLst>
                  <a:outerShdw blurRad="38100" dist="38100" dir="2700000" algn="tl">
                    <a:srgbClr val="000000">
                      <a:alpha val="43137"/>
                    </a:srgbClr>
                  </a:outerShdw>
                </a:effectLst>
                <a:latin typeface="+mn-lt"/>
                <a:cs typeface="Arial" panose="020B0604020202020204" pitchFamily="34" charset="0"/>
              </a:rPr>
              <a:t>¿Qué son y para qué se usan?</a:t>
            </a:r>
          </a:p>
        </p:txBody>
      </p:sp>
      <p:sp>
        <p:nvSpPr>
          <p:cNvPr id="3" name="2 Marcador de contenido"/>
          <p:cNvSpPr>
            <a:spLocks noGrp="1"/>
          </p:cNvSpPr>
          <p:nvPr>
            <p:ph idx="1"/>
          </p:nvPr>
        </p:nvSpPr>
        <p:spPr>
          <a:xfrm>
            <a:off x="381000" y="1642192"/>
            <a:ext cx="8382000" cy="4198072"/>
          </a:xfrm>
        </p:spPr>
        <p:txBody>
          <a:bodyPr/>
          <a:lstStyle/>
          <a:p>
            <a:pPr algn="just">
              <a:lnSpc>
                <a:spcPct val="100000"/>
              </a:lnSpc>
              <a:spcBef>
                <a:spcPts val="0"/>
              </a:spcBef>
              <a:buBlip>
                <a:blip r:embed="rId2"/>
              </a:buBlip>
            </a:pPr>
            <a:r>
              <a:rPr lang="es-ES" sz="2200" dirty="0">
                <a:cs typeface="Arial" panose="020B0604020202020204" pitchFamily="34" charset="0"/>
              </a:rPr>
              <a:t>Son fármacos que para su venta no necesitan receta.</a:t>
            </a:r>
          </a:p>
          <a:p>
            <a:pPr algn="just">
              <a:spcBef>
                <a:spcPts val="0"/>
              </a:spcBef>
              <a:buBlip>
                <a:blip r:embed="rId2"/>
              </a:buBlip>
            </a:pPr>
            <a:endParaRPr lang="es-ES" sz="2200" dirty="0">
              <a:cs typeface="Arial" panose="020B0604020202020204" pitchFamily="34" charset="0"/>
            </a:endParaRPr>
          </a:p>
          <a:p>
            <a:pPr algn="just">
              <a:spcBef>
                <a:spcPts val="0"/>
              </a:spcBef>
              <a:buBlip>
                <a:blip r:embed="rId2"/>
              </a:buBlip>
            </a:pPr>
            <a:r>
              <a:rPr lang="es-ES" sz="2200" dirty="0">
                <a:cs typeface="Arial" panose="020B0604020202020204" pitchFamily="34" charset="0"/>
              </a:rPr>
              <a:t>Sirven para aliviar, tratar o prevenir problemas que los pacientes pueden reconocer por sí mismos.</a:t>
            </a:r>
          </a:p>
          <a:p>
            <a:pPr algn="just">
              <a:spcBef>
                <a:spcPts val="0"/>
              </a:spcBef>
              <a:buBlip>
                <a:blip r:embed="rId2"/>
              </a:buBlip>
            </a:pPr>
            <a:endParaRPr lang="es-ES" sz="2200" dirty="0">
              <a:cs typeface="Arial" panose="020B0604020202020204" pitchFamily="34" charset="0"/>
            </a:endParaRPr>
          </a:p>
          <a:p>
            <a:pPr algn="just">
              <a:spcBef>
                <a:spcPts val="0"/>
              </a:spcBef>
              <a:buBlip>
                <a:blip r:embed="rId2"/>
              </a:buBlip>
            </a:pPr>
            <a:r>
              <a:rPr lang="es-ES" sz="2200" dirty="0">
                <a:cs typeface="Arial" panose="020B0604020202020204" pitchFamily="34" charset="0"/>
              </a:rPr>
              <a:t>Puede ser necesario el consejo del farmacéutico. Pueden tener efectos secundarios y contraindicaciones.</a:t>
            </a:r>
          </a:p>
          <a:p>
            <a:pPr algn="just">
              <a:spcBef>
                <a:spcPts val="0"/>
              </a:spcBef>
              <a:buBlip>
                <a:blip r:embed="rId2"/>
              </a:buBlip>
            </a:pPr>
            <a:endParaRPr lang="es-ES" sz="2200" dirty="0">
              <a:cs typeface="Arial" panose="020B0604020202020204" pitchFamily="34" charset="0"/>
            </a:endParaRPr>
          </a:p>
          <a:p>
            <a:pPr algn="just">
              <a:spcBef>
                <a:spcPts val="0"/>
              </a:spcBef>
              <a:buBlip>
                <a:blip r:embed="rId2"/>
              </a:buBlip>
            </a:pPr>
            <a:r>
              <a:rPr lang="es-ES" sz="2200" dirty="0">
                <a:cs typeface="Arial" panose="020B0604020202020204" pitchFamily="34" charset="0"/>
              </a:rPr>
              <a:t>En su envase pone: “</a:t>
            </a:r>
            <a:r>
              <a:rPr lang="es-ES" sz="2200" b="1" dirty="0">
                <a:cs typeface="Arial" panose="020B0604020202020204" pitchFamily="34" charset="0"/>
              </a:rPr>
              <a:t>Medicamento no sujeto a prescripción médica</a:t>
            </a:r>
            <a:r>
              <a:rPr lang="es-ES" sz="2200" dirty="0">
                <a:cs typeface="Arial" panose="020B0604020202020204" pitchFamily="34" charset="0"/>
              </a:rPr>
              <a:t>”.</a:t>
            </a:r>
          </a:p>
          <a:p>
            <a:pPr algn="just">
              <a:spcBef>
                <a:spcPts val="0"/>
              </a:spcBef>
              <a:buBlip>
                <a:blip r:embed="rId2"/>
              </a:buBlip>
            </a:pPr>
            <a:endParaRPr lang="es-ES" sz="2200" dirty="0">
              <a:cs typeface="Arial" panose="020B0604020202020204" pitchFamily="34" charset="0"/>
            </a:endParaRPr>
          </a:p>
          <a:p>
            <a:pPr algn="just">
              <a:spcBef>
                <a:spcPts val="0"/>
              </a:spcBef>
              <a:buBlip>
                <a:blip r:embed="rId2"/>
              </a:buBlip>
            </a:pPr>
            <a:r>
              <a:rPr lang="es-ES" sz="2200" dirty="0">
                <a:cs typeface="Arial" panose="020B0604020202020204" pitchFamily="34" charset="0"/>
              </a:rPr>
              <a:t>Algunos se pueden anunciar en televisión etc.</a:t>
            </a:r>
          </a:p>
          <a:p>
            <a:pPr marL="0" indent="0" algn="just">
              <a:buNone/>
            </a:pPr>
            <a:endParaRPr lang="es-ES" sz="2400" dirty="0">
              <a:solidFill>
                <a:srgbClr val="FF0000"/>
              </a:solidFill>
            </a:endParaRPr>
          </a:p>
          <a:p>
            <a:pPr algn="just">
              <a:buFont typeface="Arial" panose="020B0604020202020204" pitchFamily="34" charset="0"/>
              <a:buChar char="•"/>
            </a:pPr>
            <a:endParaRPr lang="es-ES" sz="24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94230" y="294978"/>
            <a:ext cx="1438275"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85" y="6093814"/>
            <a:ext cx="4724400" cy="90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19912" y="4534327"/>
            <a:ext cx="1269064"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9327904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F516952-88CD-894E-A0DD-85C4E7389C4D}"/>
              </a:ext>
            </a:extLst>
          </p:cNvPr>
          <p:cNvSpPr>
            <a:spLocks noGrp="1"/>
          </p:cNvSpPr>
          <p:nvPr>
            <p:ph type="title"/>
          </p:nvPr>
        </p:nvSpPr>
        <p:spPr>
          <a:xfrm>
            <a:off x="381000" y="230188"/>
            <a:ext cx="7113230" cy="997196"/>
          </a:xfrm>
        </p:spPr>
        <p:txBody>
          <a:bodyPr/>
          <a:lstStyle/>
          <a:p>
            <a:r>
              <a:rPr lang="es-ES" sz="3600" dirty="0">
                <a:solidFill>
                  <a:schemeClr val="tx1"/>
                </a:solidFill>
                <a:latin typeface="+mn-lt"/>
                <a:cs typeface="Arial" panose="020B0604020202020204" pitchFamily="34" charset="0"/>
              </a:rPr>
              <a:t>¿Que diferencias hay con los que necesitan receta?</a:t>
            </a:r>
          </a:p>
        </p:txBody>
      </p:sp>
      <p:sp>
        <p:nvSpPr>
          <p:cNvPr id="3" name="Marcador de contenido 2">
            <a:extLst>
              <a:ext uri="{FF2B5EF4-FFF2-40B4-BE49-F238E27FC236}">
                <a16:creationId xmlns="" xmlns:a16="http://schemas.microsoft.com/office/drawing/2014/main" id="{F4E85C53-4955-B248-95FE-A29F02D0BD67}"/>
              </a:ext>
            </a:extLst>
          </p:cNvPr>
          <p:cNvSpPr>
            <a:spLocks noGrp="1"/>
          </p:cNvSpPr>
          <p:nvPr>
            <p:ph idx="1"/>
          </p:nvPr>
        </p:nvSpPr>
        <p:spPr>
          <a:xfrm>
            <a:off x="411814" y="1685830"/>
            <a:ext cx="8382000" cy="3757952"/>
          </a:xfrm>
        </p:spPr>
        <p:txBody>
          <a:bodyPr/>
          <a:lstStyle/>
          <a:p>
            <a:pPr marL="0" indent="0">
              <a:buNone/>
            </a:pPr>
            <a:r>
              <a:rPr lang="es-ES" sz="2200" dirty="0">
                <a:cs typeface="Arial" panose="020B0604020202020204" pitchFamily="34" charset="0"/>
              </a:rPr>
              <a:t>Los medicamentos que necesitan receta:</a:t>
            </a:r>
            <a:endParaRPr lang="es-ES" sz="2200" strike="sngStrike" dirty="0">
              <a:cs typeface="Arial" panose="020B0604020202020204" pitchFamily="34" charset="0"/>
            </a:endParaRPr>
          </a:p>
          <a:p>
            <a:pPr algn="just">
              <a:lnSpc>
                <a:spcPct val="150000"/>
              </a:lnSpc>
              <a:spcBef>
                <a:spcPts val="0"/>
              </a:spcBef>
              <a:buBlip>
                <a:blip r:embed="rId2"/>
              </a:buBlip>
            </a:pPr>
            <a:r>
              <a:rPr lang="es-ES" sz="2200" dirty="0">
                <a:cs typeface="Arial" panose="020B0604020202020204" pitchFamily="34" charset="0"/>
              </a:rPr>
              <a:t>Precisan mayores garantías en cuanto a la seguridad.</a:t>
            </a:r>
          </a:p>
          <a:p>
            <a:pPr algn="just">
              <a:lnSpc>
                <a:spcPct val="150000"/>
              </a:lnSpc>
              <a:spcBef>
                <a:spcPts val="0"/>
              </a:spcBef>
              <a:buBlip>
                <a:blip r:embed="rId2"/>
              </a:buBlip>
            </a:pPr>
            <a:r>
              <a:rPr lang="es-ES" sz="2200" dirty="0">
                <a:cs typeface="Arial" panose="020B0604020202020204" pitchFamily="34" charset="0"/>
              </a:rPr>
              <a:t>Tienen mayor riesgo de ser usados de forma incorrecta.</a:t>
            </a:r>
          </a:p>
          <a:p>
            <a:pPr algn="just">
              <a:lnSpc>
                <a:spcPct val="150000"/>
              </a:lnSpc>
              <a:spcBef>
                <a:spcPts val="0"/>
              </a:spcBef>
              <a:buBlip>
                <a:blip r:embed="rId2"/>
              </a:buBlip>
            </a:pPr>
            <a:r>
              <a:rPr lang="es-ES" sz="2200" dirty="0">
                <a:cs typeface="Arial" panose="020B0604020202020204" pitchFamily="34" charset="0"/>
              </a:rPr>
              <a:t>Contienen sustancias que pueden causar efectos no deseados más importantes o frecuentes.</a:t>
            </a:r>
          </a:p>
          <a:p>
            <a:pPr algn="just">
              <a:lnSpc>
                <a:spcPct val="150000"/>
              </a:lnSpc>
              <a:spcBef>
                <a:spcPts val="0"/>
              </a:spcBef>
              <a:buBlip>
                <a:blip r:embed="rId2"/>
              </a:buBlip>
            </a:pPr>
            <a:r>
              <a:rPr lang="es-ES" sz="2200" dirty="0">
                <a:cs typeface="Arial" panose="020B0604020202020204" pitchFamily="34" charset="0"/>
              </a:rPr>
              <a:t>En el envase pone: “</a:t>
            </a:r>
            <a:r>
              <a:rPr lang="es-ES" sz="2200" b="1" dirty="0">
                <a:cs typeface="Arial" panose="020B0604020202020204" pitchFamily="34" charset="0"/>
              </a:rPr>
              <a:t>Con receta médica</a:t>
            </a:r>
            <a:r>
              <a:rPr lang="es-ES" sz="2200" dirty="0">
                <a:cs typeface="Arial" panose="020B0604020202020204" pitchFamily="34" charset="0"/>
              </a:rPr>
              <a:t>”, o “</a:t>
            </a:r>
            <a:r>
              <a:rPr lang="es-ES" sz="2200" b="1" dirty="0">
                <a:cs typeface="Arial" panose="020B0604020202020204" pitchFamily="34" charset="0"/>
              </a:rPr>
              <a:t>Medicamento sujeto a prescripción médica</a:t>
            </a:r>
            <a:r>
              <a:rPr lang="es-ES" sz="2200" dirty="0">
                <a:cs typeface="Arial" panose="020B0604020202020204" pitchFamily="34" charset="0"/>
              </a:rPr>
              <a:t>”. </a:t>
            </a:r>
          </a:p>
          <a:p>
            <a:pPr>
              <a:buFont typeface="Arial" panose="020B0604020202020204" pitchFamily="34" charset="0"/>
              <a:buChar char="•"/>
            </a:pPr>
            <a:endParaRPr lang="es-ES" sz="2400" dirty="0">
              <a:solidFill>
                <a:srgbClr val="FF0000"/>
              </a:solidFill>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8835" y="4547974"/>
            <a:ext cx="1269064"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94230" y="294978"/>
            <a:ext cx="1438275"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120914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F516952-88CD-894E-A0DD-85C4E7389C4D}"/>
              </a:ext>
            </a:extLst>
          </p:cNvPr>
          <p:cNvSpPr>
            <a:spLocks noGrp="1"/>
          </p:cNvSpPr>
          <p:nvPr>
            <p:ph type="title"/>
          </p:nvPr>
        </p:nvSpPr>
        <p:spPr>
          <a:xfrm>
            <a:off x="381000" y="230188"/>
            <a:ext cx="8382000" cy="997196"/>
          </a:xfrm>
        </p:spPr>
        <p:txBody>
          <a:bodyPr/>
          <a:lstStyle/>
          <a:p>
            <a:r>
              <a:rPr lang="es-ES" sz="3600" dirty="0">
                <a:latin typeface="+mn-lt"/>
                <a:cs typeface="Arial" panose="020B0604020202020204" pitchFamily="34" charset="0"/>
              </a:rPr>
              <a:t>¿Qué tipo de medicamentos se </a:t>
            </a:r>
            <a:r>
              <a:rPr lang="es-ES" sz="3600" dirty="0" smtClean="0">
                <a:latin typeface="+mn-lt"/>
                <a:cs typeface="Arial" panose="020B0604020202020204" pitchFamily="34" charset="0"/>
              </a:rPr>
              <a:t>incluyen</a:t>
            </a:r>
            <a:br>
              <a:rPr lang="es-ES" sz="3600" dirty="0" smtClean="0">
                <a:latin typeface="+mn-lt"/>
                <a:cs typeface="Arial" panose="020B0604020202020204" pitchFamily="34" charset="0"/>
              </a:rPr>
            </a:br>
            <a:r>
              <a:rPr lang="es-ES" sz="3600" dirty="0" smtClean="0">
                <a:latin typeface="+mn-lt"/>
                <a:cs typeface="Arial" panose="020B0604020202020204" pitchFamily="34" charset="0"/>
              </a:rPr>
              <a:t> </a:t>
            </a:r>
            <a:r>
              <a:rPr lang="es-ES" sz="3600" dirty="0">
                <a:latin typeface="+mn-lt"/>
                <a:cs typeface="Arial" panose="020B0604020202020204" pitchFamily="34" charset="0"/>
              </a:rPr>
              <a:t>como “de venta libre”</a:t>
            </a:r>
            <a:r>
              <a:rPr lang="es-ES" sz="3600" dirty="0">
                <a:solidFill>
                  <a:srgbClr val="000000"/>
                </a:solidFill>
                <a:latin typeface="+mn-lt"/>
                <a:cs typeface="Arial" panose="020B0604020202020204" pitchFamily="34" charset="0"/>
              </a:rPr>
              <a:t>?</a:t>
            </a:r>
            <a:endParaRPr lang="es-ES" sz="3600" dirty="0">
              <a:solidFill>
                <a:schemeClr val="tx1"/>
              </a:solidFill>
              <a:latin typeface="+mn-lt"/>
              <a:cs typeface="Arial" panose="020B0604020202020204" pitchFamily="34" charset="0"/>
            </a:endParaRPr>
          </a:p>
        </p:txBody>
      </p:sp>
      <p:sp>
        <p:nvSpPr>
          <p:cNvPr id="3" name="Marcador de contenido 2">
            <a:extLst>
              <a:ext uri="{FF2B5EF4-FFF2-40B4-BE49-F238E27FC236}">
                <a16:creationId xmlns="" xmlns:a16="http://schemas.microsoft.com/office/drawing/2014/main" id="{F4E85C53-4955-B248-95FE-A29F02D0BD67}"/>
              </a:ext>
            </a:extLst>
          </p:cNvPr>
          <p:cNvSpPr>
            <a:spLocks noGrp="1"/>
          </p:cNvSpPr>
          <p:nvPr>
            <p:ph idx="1"/>
          </p:nvPr>
        </p:nvSpPr>
        <p:spPr>
          <a:xfrm>
            <a:off x="762000" y="1521194"/>
            <a:ext cx="8382000" cy="5102935"/>
          </a:xfrm>
        </p:spPr>
        <p:txBody>
          <a:bodyPr/>
          <a:lstStyle/>
          <a:p>
            <a:pPr lvl="0" algn="just">
              <a:lnSpc>
                <a:spcPct val="150000"/>
              </a:lnSpc>
              <a:spcBef>
                <a:spcPts val="0"/>
              </a:spcBef>
              <a:buBlip>
                <a:blip r:embed="rId2"/>
              </a:buBlip>
            </a:pPr>
            <a:r>
              <a:rPr lang="es-ES" sz="1800" dirty="0">
                <a:latin typeface="Arial" panose="020B0604020202020204" pitchFamily="34" charset="0"/>
                <a:cs typeface="Arial" panose="020B0604020202020204" pitchFamily="34" charset="0"/>
              </a:rPr>
              <a:t>Para el dolor y la fiebre: paracetamol, ibuprofeno.</a:t>
            </a:r>
          </a:p>
          <a:p>
            <a:pPr lvl="0" algn="just">
              <a:lnSpc>
                <a:spcPct val="150000"/>
              </a:lnSpc>
              <a:spcBef>
                <a:spcPts val="0"/>
              </a:spcBef>
              <a:buBlip>
                <a:blip r:embed="rId2"/>
              </a:buBlip>
            </a:pPr>
            <a:r>
              <a:rPr lang="es-ES" sz="1800" dirty="0">
                <a:latin typeface="Arial" panose="020B0604020202020204" pitchFamily="34" charset="0"/>
                <a:cs typeface="Arial" panose="020B0604020202020204" pitchFamily="34" charset="0"/>
              </a:rPr>
              <a:t>Para las</a:t>
            </a:r>
            <a:r>
              <a:rPr lang="es-ES" sz="1800" dirty="0">
                <a:solidFill>
                  <a:srgbClr val="FF0000"/>
                </a:solidFill>
                <a:latin typeface="Arial" panose="020B0604020202020204" pitchFamily="34" charset="0"/>
                <a:cs typeface="Arial" panose="020B0604020202020204" pitchFamily="34" charset="0"/>
              </a:rPr>
              <a:t> </a:t>
            </a:r>
            <a:r>
              <a:rPr lang="es-ES" sz="1800" dirty="0">
                <a:latin typeface="Arial" panose="020B0604020202020204" pitchFamily="34" charset="0"/>
                <a:cs typeface="Arial" panose="020B0604020202020204" pitchFamily="34" charset="0"/>
              </a:rPr>
              <a:t>molestias digestivas como gases o ardor.</a:t>
            </a:r>
          </a:p>
          <a:p>
            <a:pPr lvl="0" algn="just">
              <a:lnSpc>
                <a:spcPct val="150000"/>
              </a:lnSpc>
              <a:spcBef>
                <a:spcPts val="0"/>
              </a:spcBef>
              <a:buBlip>
                <a:blip r:embed="rId2"/>
              </a:buBlip>
            </a:pPr>
            <a:r>
              <a:rPr lang="es-ES" sz="1800" dirty="0">
                <a:latin typeface="Arial" panose="020B0604020202020204" pitchFamily="34" charset="0"/>
                <a:cs typeface="Arial" panose="020B0604020202020204" pitchFamily="34" charset="0"/>
              </a:rPr>
              <a:t>Para el estreñimiento: supositorios de glicerina.</a:t>
            </a:r>
          </a:p>
          <a:p>
            <a:pPr lvl="0" algn="just">
              <a:lnSpc>
                <a:spcPct val="150000"/>
              </a:lnSpc>
              <a:spcBef>
                <a:spcPts val="0"/>
              </a:spcBef>
              <a:buBlip>
                <a:blip r:embed="rId2"/>
              </a:buBlip>
            </a:pPr>
            <a:r>
              <a:rPr lang="es-ES" sz="1800" dirty="0">
                <a:latin typeface="Arial" panose="020B0604020202020204" pitchFamily="34" charset="0"/>
                <a:cs typeface="Arial" panose="020B0604020202020204" pitchFamily="34" charset="0"/>
              </a:rPr>
              <a:t>Para la diarrea: soluciones de rehidratación oral, probióticos.</a:t>
            </a:r>
          </a:p>
          <a:p>
            <a:pPr lvl="0" algn="just">
              <a:lnSpc>
                <a:spcPct val="150000"/>
              </a:lnSpc>
              <a:spcBef>
                <a:spcPts val="0"/>
              </a:spcBef>
              <a:buBlip>
                <a:blip r:embed="rId2"/>
              </a:buBlip>
            </a:pPr>
            <a:r>
              <a:rPr lang="es-ES" sz="1800" dirty="0">
                <a:latin typeface="Arial" panose="020B0604020202020204" pitchFamily="34" charset="0"/>
                <a:cs typeface="Arial" panose="020B0604020202020204" pitchFamily="34" charset="0"/>
              </a:rPr>
              <a:t>Para las irritaciones de la piel.</a:t>
            </a:r>
          </a:p>
          <a:p>
            <a:pPr lvl="0" algn="just">
              <a:lnSpc>
                <a:spcPct val="150000"/>
              </a:lnSpc>
              <a:spcBef>
                <a:spcPts val="0"/>
              </a:spcBef>
              <a:buBlip>
                <a:blip r:embed="rId2"/>
              </a:buBlip>
            </a:pPr>
            <a:r>
              <a:rPr lang="es-ES" sz="1800" dirty="0">
                <a:latin typeface="Arial" panose="020B0604020202020204" pitchFamily="34" charset="0"/>
                <a:cs typeface="Arial" panose="020B0604020202020204" pitchFamily="34" charset="0"/>
              </a:rPr>
              <a:t>Para las hemorroides.</a:t>
            </a:r>
          </a:p>
          <a:p>
            <a:pPr lvl="0" algn="just">
              <a:lnSpc>
                <a:spcPct val="150000"/>
              </a:lnSpc>
              <a:spcBef>
                <a:spcPts val="0"/>
              </a:spcBef>
              <a:buBlip>
                <a:blip r:embed="rId2"/>
              </a:buBlip>
            </a:pPr>
            <a:r>
              <a:rPr lang="es-ES" sz="1800" dirty="0">
                <a:latin typeface="Arial" panose="020B0604020202020204" pitchFamily="34" charset="0"/>
                <a:cs typeface="Arial" panose="020B0604020202020204" pitchFamily="34" charset="0"/>
              </a:rPr>
              <a:t>Para tratar los ojos cuando están irritados.</a:t>
            </a:r>
          </a:p>
          <a:p>
            <a:pPr lvl="0" algn="just">
              <a:lnSpc>
                <a:spcPct val="150000"/>
              </a:lnSpc>
              <a:spcBef>
                <a:spcPts val="0"/>
              </a:spcBef>
              <a:buBlip>
                <a:blip r:embed="rId2"/>
              </a:buBlip>
            </a:pPr>
            <a:r>
              <a:rPr lang="es-ES" sz="1800" dirty="0">
                <a:latin typeface="Arial" panose="020B0604020202020204" pitchFamily="34" charset="0"/>
                <a:cs typeface="Arial" panose="020B0604020202020204" pitchFamily="34" charset="0"/>
              </a:rPr>
              <a:t>Algunas vitaminas y/o minerales.</a:t>
            </a:r>
          </a:p>
          <a:p>
            <a:pPr lvl="0" algn="just">
              <a:lnSpc>
                <a:spcPct val="150000"/>
              </a:lnSpc>
              <a:spcBef>
                <a:spcPts val="0"/>
              </a:spcBef>
              <a:buBlip>
                <a:blip r:embed="rId2"/>
              </a:buBlip>
            </a:pPr>
            <a:r>
              <a:rPr lang="es-ES" sz="1800" dirty="0">
                <a:latin typeface="Arial" panose="020B0604020202020204" pitchFamily="34" charset="0"/>
                <a:cs typeface="Arial" panose="020B0604020202020204" pitchFamily="34" charset="0"/>
              </a:rPr>
              <a:t>Anticatarrales y antigripales.</a:t>
            </a:r>
          </a:p>
          <a:p>
            <a:pPr lvl="0" algn="just">
              <a:lnSpc>
                <a:spcPct val="150000"/>
              </a:lnSpc>
              <a:spcBef>
                <a:spcPts val="0"/>
              </a:spcBef>
              <a:buBlip>
                <a:blip r:embed="rId2"/>
              </a:buBlip>
            </a:pPr>
            <a:r>
              <a:rPr lang="es-ES" sz="1800" dirty="0">
                <a:latin typeface="Arial" panose="020B0604020202020204" pitchFamily="34" charset="0"/>
                <a:cs typeface="Arial" panose="020B0604020202020204" pitchFamily="34" charset="0"/>
              </a:rPr>
              <a:t>Para tratar síntomas de alergia.</a:t>
            </a:r>
          </a:p>
          <a:p>
            <a:pPr lvl="0">
              <a:buFont typeface="Arial" panose="020B0604020202020204" pitchFamily="34" charset="0"/>
              <a:buChar char="•"/>
            </a:pPr>
            <a:endParaRPr lang="es-ES" sz="2400" dirty="0"/>
          </a:p>
          <a:p>
            <a:endParaRPr lang="es-E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4750" y="4356906"/>
            <a:ext cx="1269064"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94230" y="294978"/>
            <a:ext cx="1438275"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2282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F516952-88CD-894E-A0DD-85C4E7389C4D}"/>
              </a:ext>
            </a:extLst>
          </p:cNvPr>
          <p:cNvSpPr>
            <a:spLocks noGrp="1"/>
          </p:cNvSpPr>
          <p:nvPr>
            <p:ph type="title"/>
          </p:nvPr>
        </p:nvSpPr>
        <p:spPr>
          <a:xfrm>
            <a:off x="411814" y="294978"/>
            <a:ext cx="8382000" cy="498598"/>
          </a:xfrm>
        </p:spPr>
        <p:txBody>
          <a:bodyPr/>
          <a:lstStyle/>
          <a:p>
            <a:r>
              <a:rPr lang="es-ES" sz="3600" dirty="0">
                <a:solidFill>
                  <a:schemeClr val="tx1"/>
                </a:solidFill>
                <a:latin typeface="+mn-lt"/>
                <a:cs typeface="Arial" panose="020B0604020202020204" pitchFamily="34" charset="0"/>
              </a:rPr>
              <a:t>¿Qué precauciones debo tener?</a:t>
            </a:r>
          </a:p>
        </p:txBody>
      </p:sp>
      <p:sp>
        <p:nvSpPr>
          <p:cNvPr id="3" name="Marcador de contenido 2">
            <a:extLst>
              <a:ext uri="{FF2B5EF4-FFF2-40B4-BE49-F238E27FC236}">
                <a16:creationId xmlns="" xmlns:a16="http://schemas.microsoft.com/office/drawing/2014/main" id="{F4E85C53-4955-B248-95FE-A29F02D0BD67}"/>
              </a:ext>
            </a:extLst>
          </p:cNvPr>
          <p:cNvSpPr>
            <a:spLocks noGrp="1"/>
          </p:cNvSpPr>
          <p:nvPr>
            <p:ph idx="1"/>
          </p:nvPr>
        </p:nvSpPr>
        <p:spPr>
          <a:xfrm>
            <a:off x="389313" y="1041622"/>
            <a:ext cx="8522212" cy="4785926"/>
          </a:xfrm>
        </p:spPr>
        <p:txBody>
          <a:bodyPr/>
          <a:lstStyle/>
          <a:p>
            <a:pPr lvl="0" algn="just">
              <a:buBlip>
                <a:blip r:embed="rId2"/>
              </a:buBlip>
            </a:pPr>
            <a:r>
              <a:rPr lang="es-ES" sz="2200" b="1" dirty="0">
                <a:cs typeface="Arial" panose="020B0604020202020204" pitchFamily="34" charset="0"/>
              </a:rPr>
              <a:t>Comprobar si:</a:t>
            </a:r>
          </a:p>
          <a:p>
            <a:pPr lvl="1" algn="just">
              <a:buFont typeface="Arial" panose="020B0604020202020204" pitchFamily="34" charset="0"/>
              <a:buChar char="•"/>
            </a:pPr>
            <a:r>
              <a:rPr lang="es-ES" sz="2000" dirty="0">
                <a:cs typeface="Arial" panose="020B0604020202020204" pitchFamily="34" charset="0"/>
              </a:rPr>
              <a:t>Son compatibles con otras medicinas que estamos tomando o si tienen los mismos ingredientes </a:t>
            </a:r>
          </a:p>
          <a:p>
            <a:pPr lvl="1" algn="just">
              <a:buFont typeface="Arial" panose="020B0604020202020204" pitchFamily="34" charset="0"/>
              <a:buChar char="•"/>
            </a:pPr>
            <a:r>
              <a:rPr lang="es-ES" sz="2000" dirty="0">
                <a:cs typeface="Arial" panose="020B0604020202020204" pitchFamily="34" charset="0"/>
              </a:rPr>
              <a:t>Se pueden tomar con otras enfermedades que tengamos.</a:t>
            </a:r>
          </a:p>
          <a:p>
            <a:pPr lvl="0" algn="just">
              <a:buBlip>
                <a:blip r:embed="rId2"/>
              </a:buBlip>
            </a:pPr>
            <a:r>
              <a:rPr lang="es-ES" sz="2200" b="1" dirty="0">
                <a:cs typeface="Arial" panose="020B0604020202020204" pitchFamily="34" charset="0"/>
              </a:rPr>
              <a:t>Respetar</a:t>
            </a:r>
            <a:r>
              <a:rPr lang="es-ES" sz="2200" dirty="0">
                <a:cs typeface="Arial" panose="020B0604020202020204" pitchFamily="34" charset="0"/>
              </a:rPr>
              <a:t>:</a:t>
            </a:r>
          </a:p>
          <a:p>
            <a:pPr lvl="1" algn="just">
              <a:buFont typeface="Arial" panose="020B0604020202020204" pitchFamily="34" charset="0"/>
              <a:buChar char="•"/>
            </a:pPr>
            <a:r>
              <a:rPr lang="es-ES" sz="2000" dirty="0">
                <a:cs typeface="Arial" panose="020B0604020202020204" pitchFamily="34" charset="0"/>
              </a:rPr>
              <a:t>La fecha de caducidad</a:t>
            </a:r>
          </a:p>
          <a:p>
            <a:pPr lvl="1" algn="just">
              <a:buFont typeface="Arial" panose="020B0604020202020204" pitchFamily="34" charset="0"/>
              <a:buChar char="•"/>
            </a:pPr>
            <a:r>
              <a:rPr lang="es-ES" sz="2000" dirty="0">
                <a:cs typeface="Arial" panose="020B0604020202020204" pitchFamily="34" charset="0"/>
              </a:rPr>
              <a:t>Las recomendaciones de conservación.</a:t>
            </a:r>
          </a:p>
          <a:p>
            <a:pPr lvl="1" algn="just">
              <a:buFont typeface="Arial" panose="020B0604020202020204" pitchFamily="34" charset="0"/>
              <a:buChar char="•"/>
            </a:pPr>
            <a:r>
              <a:rPr lang="es-ES" sz="2000" dirty="0">
                <a:cs typeface="Arial" panose="020B0604020202020204" pitchFamily="34" charset="0"/>
              </a:rPr>
              <a:t>La dosis indicada. En jarabes y gotas usar la cuchara, vaso, gotero o jeringa que venga en el envase.</a:t>
            </a:r>
          </a:p>
          <a:p>
            <a:pPr lvl="0" algn="just">
              <a:buBlip>
                <a:blip r:embed="rId2"/>
              </a:buBlip>
            </a:pPr>
            <a:r>
              <a:rPr lang="es-ES" sz="2200" b="1" dirty="0">
                <a:cs typeface="Arial" panose="020B0604020202020204" pitchFamily="34" charset="0"/>
              </a:rPr>
              <a:t>Especial precaución en:</a:t>
            </a:r>
          </a:p>
          <a:p>
            <a:pPr lvl="1" algn="just">
              <a:buFont typeface="Arial" panose="020B0604020202020204" pitchFamily="34" charset="0"/>
              <a:buChar char="•"/>
            </a:pPr>
            <a:r>
              <a:rPr lang="es-ES" sz="2000" dirty="0">
                <a:cs typeface="Arial" panose="020B0604020202020204" pitchFamily="34" charset="0"/>
              </a:rPr>
              <a:t>Embarazo</a:t>
            </a:r>
          </a:p>
          <a:p>
            <a:pPr lvl="1" algn="just">
              <a:buFont typeface="Arial" panose="020B0604020202020204" pitchFamily="34" charset="0"/>
              <a:buChar char="•"/>
            </a:pPr>
            <a:r>
              <a:rPr lang="es-ES" sz="2000" dirty="0">
                <a:cs typeface="Arial" panose="020B0604020202020204" pitchFamily="34" charset="0"/>
              </a:rPr>
              <a:t>Lactancia.</a:t>
            </a:r>
          </a:p>
          <a:p>
            <a:pPr lvl="1" algn="just">
              <a:buFont typeface="Arial" panose="020B0604020202020204" pitchFamily="34" charset="0"/>
              <a:buChar char="•"/>
            </a:pPr>
            <a:r>
              <a:rPr lang="es-ES" sz="2000" dirty="0">
                <a:cs typeface="Arial" panose="020B0604020202020204" pitchFamily="34" charset="0"/>
              </a:rPr>
              <a:t>Niños</a:t>
            </a:r>
          </a:p>
          <a:p>
            <a:pPr lvl="1" algn="just">
              <a:buFont typeface="Arial" panose="020B0604020202020204" pitchFamily="34" charset="0"/>
              <a:buChar char="•"/>
            </a:pPr>
            <a:r>
              <a:rPr lang="es-ES" sz="2000" dirty="0">
                <a:cs typeface="Arial" panose="020B0604020202020204" pitchFamily="34" charset="0"/>
              </a:rPr>
              <a:t>Ancianos</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4750" y="4356906"/>
            <a:ext cx="1269064"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94230" y="294978"/>
            <a:ext cx="1438275"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301320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230188"/>
            <a:ext cx="6748670" cy="997196"/>
          </a:xfrm>
        </p:spPr>
        <p:txBody>
          <a:bodyPr/>
          <a:lstStyle/>
          <a:p>
            <a:r>
              <a:rPr lang="es-ES" sz="3600" dirty="0">
                <a:latin typeface="+mn-lt"/>
                <a:cs typeface="Arial" panose="020B0604020202020204" pitchFamily="34" charset="0"/>
              </a:rPr>
              <a:t>¿Dónde se compran los medicamentos </a:t>
            </a:r>
            <a:br>
              <a:rPr lang="es-ES" sz="3600" dirty="0">
                <a:latin typeface="+mn-lt"/>
                <a:cs typeface="Arial" panose="020B0604020202020204" pitchFamily="34" charset="0"/>
              </a:rPr>
            </a:br>
            <a:r>
              <a:rPr lang="es-ES" sz="3600" dirty="0">
                <a:latin typeface="+mn-lt"/>
                <a:cs typeface="Arial" panose="020B0604020202020204" pitchFamily="34" charset="0"/>
              </a:rPr>
              <a:t>sin receta ?</a:t>
            </a:r>
          </a:p>
        </p:txBody>
      </p:sp>
      <p:sp>
        <p:nvSpPr>
          <p:cNvPr id="3" name="2 Marcador de contenido"/>
          <p:cNvSpPr>
            <a:spLocks noGrp="1"/>
          </p:cNvSpPr>
          <p:nvPr>
            <p:ph idx="1"/>
          </p:nvPr>
        </p:nvSpPr>
        <p:spPr>
          <a:xfrm>
            <a:off x="381000" y="1322614"/>
            <a:ext cx="8181109" cy="4099584"/>
          </a:xfrm>
        </p:spPr>
        <p:txBody>
          <a:bodyPr/>
          <a:lstStyle/>
          <a:p>
            <a:pPr marL="506413" indent="0" algn="just">
              <a:lnSpc>
                <a:spcPct val="150000"/>
              </a:lnSpc>
              <a:spcBef>
                <a:spcPts val="0"/>
              </a:spcBef>
              <a:buNone/>
            </a:pPr>
            <a:endParaRPr lang="es-ES" sz="2000" b="1" dirty="0" smtClean="0">
              <a:cs typeface="Arial" panose="020B0604020202020204" pitchFamily="34" charset="0"/>
            </a:endParaRPr>
          </a:p>
          <a:p>
            <a:pPr marL="849313" indent="-342900" algn="just">
              <a:lnSpc>
                <a:spcPct val="150000"/>
              </a:lnSpc>
              <a:spcBef>
                <a:spcPts val="0"/>
              </a:spcBef>
              <a:buBlip>
                <a:blip r:embed="rId3"/>
              </a:buBlip>
            </a:pPr>
            <a:r>
              <a:rPr lang="es-ES" sz="2000" b="1" dirty="0" smtClean="0">
                <a:cs typeface="Arial" panose="020B0604020202020204" pitchFamily="34" charset="0"/>
              </a:rPr>
              <a:t>En </a:t>
            </a:r>
            <a:r>
              <a:rPr lang="es-ES" sz="2000" b="1" dirty="0">
                <a:cs typeface="Arial" panose="020B0604020202020204" pitchFamily="34" charset="0"/>
              </a:rPr>
              <a:t>las farmacias.</a:t>
            </a:r>
          </a:p>
          <a:p>
            <a:pPr marL="849313" indent="-342900" algn="just">
              <a:lnSpc>
                <a:spcPct val="150000"/>
              </a:lnSpc>
              <a:spcBef>
                <a:spcPts val="0"/>
              </a:spcBef>
              <a:buBlip>
                <a:blip r:embed="rId3"/>
              </a:buBlip>
            </a:pPr>
            <a:r>
              <a:rPr lang="es-ES" sz="2000" b="1" dirty="0">
                <a:cs typeface="Arial" panose="020B0604020202020204" pitchFamily="34" charset="0"/>
              </a:rPr>
              <a:t>Por internet: </a:t>
            </a:r>
            <a:r>
              <a:rPr lang="es-ES" sz="2000" dirty="0">
                <a:cs typeface="Arial" panose="020B0604020202020204" pitchFamily="34" charset="0"/>
              </a:rPr>
              <a:t>en las </a:t>
            </a:r>
            <a:r>
              <a:rPr lang="es-ES" sz="2000" b="1" dirty="0">
                <a:cs typeface="Arial" panose="020B0604020202020204" pitchFamily="34" charset="0"/>
              </a:rPr>
              <a:t>webs de farmacias</a:t>
            </a:r>
            <a:r>
              <a:rPr lang="es-ES" sz="2000" dirty="0">
                <a:cs typeface="Arial" panose="020B0604020202020204" pitchFamily="34" charset="0"/>
              </a:rPr>
              <a:t> autorizadas que son  las webs </a:t>
            </a:r>
            <a:r>
              <a:rPr lang="es-ES" sz="2000" b="1" dirty="0">
                <a:cs typeface="Arial" panose="020B0604020202020204" pitchFamily="34" charset="0"/>
              </a:rPr>
              <a:t>legales:</a:t>
            </a:r>
            <a:endParaRPr lang="es-ES" sz="2000" dirty="0">
              <a:cs typeface="Arial" panose="020B0604020202020204" pitchFamily="34" charset="0"/>
            </a:endParaRPr>
          </a:p>
          <a:p>
            <a:pPr marL="1366838" lvl="1" indent="-342900" algn="just">
              <a:lnSpc>
                <a:spcPct val="150000"/>
              </a:lnSpc>
              <a:spcBef>
                <a:spcPts val="0"/>
              </a:spcBef>
              <a:buFont typeface="Arial" panose="020B0604020202020204" pitchFamily="34" charset="0"/>
              <a:buChar char="•"/>
            </a:pPr>
            <a:r>
              <a:rPr lang="es-ES" sz="2000" dirty="0">
                <a:cs typeface="Arial" panose="020B0604020202020204" pitchFamily="34" charset="0"/>
              </a:rPr>
              <a:t>Controlado por el farmacéutico.</a:t>
            </a:r>
          </a:p>
          <a:p>
            <a:pPr marL="1366838" lvl="1" indent="-342900" algn="just">
              <a:lnSpc>
                <a:spcPct val="150000"/>
              </a:lnSpc>
              <a:spcBef>
                <a:spcPts val="0"/>
              </a:spcBef>
              <a:buFont typeface="Arial" panose="020B0604020202020204" pitchFamily="34" charset="0"/>
              <a:buChar char="•"/>
            </a:pPr>
            <a:r>
              <a:rPr lang="es-ES" sz="2000" dirty="0">
                <a:cs typeface="Arial" panose="020B0604020202020204" pitchFamily="34" charset="0"/>
              </a:rPr>
              <a:t>Solo podrán venderse medicamentos que no precisan receta.</a:t>
            </a:r>
          </a:p>
          <a:p>
            <a:pPr marL="1366838" lvl="1" indent="-342900" algn="just">
              <a:lnSpc>
                <a:spcPct val="150000"/>
              </a:lnSpc>
              <a:spcBef>
                <a:spcPts val="0"/>
              </a:spcBef>
              <a:buFont typeface="Arial" panose="020B0604020202020204" pitchFamily="34" charset="0"/>
              <a:buChar char="•"/>
            </a:pPr>
            <a:r>
              <a:rPr lang="es-ES" sz="2000" dirty="0">
                <a:cs typeface="Arial" panose="020B0604020202020204" pitchFamily="34" charset="0"/>
              </a:rPr>
              <a:t>Las webs legales tienen en todas </a:t>
            </a:r>
            <a:r>
              <a:rPr lang="es-ES" sz="2000" dirty="0" smtClean="0">
                <a:cs typeface="Arial" panose="020B0604020202020204" pitchFamily="34" charset="0"/>
              </a:rPr>
              <a:t>sus </a:t>
            </a:r>
            <a:r>
              <a:rPr lang="es-ES" sz="2000" dirty="0">
                <a:cs typeface="Arial" panose="020B0604020202020204" pitchFamily="34" charset="0"/>
              </a:rPr>
              <a:t>páginas el logotipo:</a:t>
            </a:r>
          </a:p>
          <a:p>
            <a:pPr marL="506413" indent="0">
              <a:lnSpc>
                <a:spcPct val="150000"/>
              </a:lnSpc>
              <a:spcBef>
                <a:spcPts val="0"/>
              </a:spcBef>
              <a:buNone/>
            </a:pPr>
            <a:endParaRPr lang="es-ES" sz="2000" dirty="0">
              <a:cs typeface="Arial" panose="020B0604020202020204" pitchFamily="34" charset="0"/>
            </a:endParaRPr>
          </a:p>
          <a:p>
            <a:pPr marL="506413" indent="0" algn="just">
              <a:buNone/>
            </a:pPr>
            <a:endParaRPr lang="es-ES" sz="2400" dirty="0">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85" y="6077485"/>
            <a:ext cx="4724400" cy="90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77901" y="213333"/>
            <a:ext cx="1438275"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Imagen 5" descr="LOGOTIPO%20VENTA%20MEDICAMENTOS%20ESPAÑA">
            <a:extLst>
              <a:ext uri="{FF2B5EF4-FFF2-40B4-BE49-F238E27FC236}">
                <a16:creationId xmlns="" xmlns:a16="http://schemas.microsoft.com/office/drawing/2014/main" id="{12663466-B091-0744-BC10-E01877EC99C2}"/>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3713374" y="4604579"/>
            <a:ext cx="1701800" cy="1092200"/>
          </a:xfrm>
          <a:prstGeom prst="rect">
            <a:avLst/>
          </a:prstGeom>
          <a:noFill/>
          <a:ln>
            <a:noFill/>
          </a:ln>
        </p:spPr>
      </p:pic>
      <p:pic>
        <p:nvPicPr>
          <p:cNvPr id="7"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47112" y="4520679"/>
            <a:ext cx="1269064"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8990616"/>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230188"/>
            <a:ext cx="6817822" cy="997196"/>
          </a:xfrm>
        </p:spPr>
        <p:txBody>
          <a:bodyPr/>
          <a:lstStyle/>
          <a:p>
            <a:r>
              <a:rPr lang="es-ES" sz="3600" dirty="0">
                <a:solidFill>
                  <a:schemeClr val="tx1"/>
                </a:solidFill>
                <a:latin typeface="+mn-lt"/>
                <a:cs typeface="Arial" panose="020B0604020202020204" pitchFamily="34" charset="0"/>
              </a:rPr>
              <a:t>Riesgos de la compra de medicamentos en webs</a:t>
            </a:r>
            <a:r>
              <a:rPr lang="es-ES" sz="3600" dirty="0">
                <a:solidFill>
                  <a:srgbClr val="FF0000"/>
                </a:solidFill>
                <a:latin typeface="+mn-lt"/>
                <a:cs typeface="Arial" panose="020B0604020202020204" pitchFamily="34" charset="0"/>
              </a:rPr>
              <a:t> </a:t>
            </a:r>
            <a:r>
              <a:rPr lang="es-ES" sz="3600" dirty="0">
                <a:solidFill>
                  <a:schemeClr val="tx1"/>
                </a:solidFill>
                <a:latin typeface="+mn-lt"/>
                <a:cs typeface="Arial" panose="020B0604020202020204" pitchFamily="34" charset="0"/>
              </a:rPr>
              <a:t>ilegales</a:t>
            </a:r>
          </a:p>
        </p:txBody>
      </p:sp>
      <p:sp>
        <p:nvSpPr>
          <p:cNvPr id="3" name="2 Marcador de contenido"/>
          <p:cNvSpPr>
            <a:spLocks noGrp="1"/>
          </p:cNvSpPr>
          <p:nvPr>
            <p:ph idx="1"/>
          </p:nvPr>
        </p:nvSpPr>
        <p:spPr>
          <a:xfrm>
            <a:off x="609807" y="1662919"/>
            <a:ext cx="7930341" cy="3785652"/>
          </a:xfrm>
        </p:spPr>
        <p:txBody>
          <a:bodyPr/>
          <a:lstStyle/>
          <a:p>
            <a:pPr marL="0" indent="0" algn="just">
              <a:lnSpc>
                <a:spcPct val="150000"/>
              </a:lnSpc>
              <a:spcBef>
                <a:spcPts val="0"/>
              </a:spcBef>
              <a:buNone/>
            </a:pPr>
            <a:r>
              <a:rPr lang="es-ES" sz="2400" dirty="0">
                <a:cs typeface="Arial" panose="020B0604020202020204" pitchFamily="34" charset="0"/>
              </a:rPr>
              <a:t>Puede suponer un  </a:t>
            </a:r>
            <a:r>
              <a:rPr lang="es-ES" sz="2400" b="1" dirty="0">
                <a:cs typeface="Arial" panose="020B0604020202020204" pitchFamily="34" charset="0"/>
              </a:rPr>
              <a:t>grave riesgo para la salud:</a:t>
            </a:r>
            <a:endParaRPr lang="es-ES" sz="2400" dirty="0">
              <a:cs typeface="Arial" panose="020B0604020202020204" pitchFamily="34" charset="0"/>
            </a:endParaRPr>
          </a:p>
          <a:p>
            <a:pPr algn="just">
              <a:lnSpc>
                <a:spcPct val="150000"/>
              </a:lnSpc>
              <a:spcBef>
                <a:spcPts val="0"/>
              </a:spcBef>
              <a:buBlip>
                <a:blip r:embed="rId2"/>
              </a:buBlip>
            </a:pPr>
            <a:r>
              <a:rPr lang="es-ES" sz="2000" dirty="0">
                <a:cs typeface="Arial" panose="020B0604020202020204" pitchFamily="34" charset="0"/>
              </a:rPr>
              <a:t>Puede no contener el principio activo.</a:t>
            </a:r>
          </a:p>
          <a:p>
            <a:pPr algn="just">
              <a:lnSpc>
                <a:spcPct val="150000"/>
              </a:lnSpc>
              <a:spcBef>
                <a:spcPts val="0"/>
              </a:spcBef>
              <a:buBlip>
                <a:blip r:embed="rId2"/>
              </a:buBlip>
            </a:pPr>
            <a:r>
              <a:rPr lang="es-ES" sz="2000" dirty="0">
                <a:cs typeface="Arial" panose="020B0604020202020204" pitchFamily="34" charset="0"/>
              </a:rPr>
              <a:t>Puede contener principios activos distintos a los que se indican</a:t>
            </a:r>
          </a:p>
          <a:p>
            <a:pPr algn="just">
              <a:lnSpc>
                <a:spcPct val="150000"/>
              </a:lnSpc>
              <a:spcBef>
                <a:spcPts val="0"/>
              </a:spcBef>
              <a:buBlip>
                <a:blip r:embed="rId2"/>
              </a:buBlip>
            </a:pPr>
            <a:r>
              <a:rPr lang="es-ES" sz="2000" dirty="0">
                <a:cs typeface="Arial" panose="020B0604020202020204" pitchFamily="34" charset="0"/>
              </a:rPr>
              <a:t>Puede tener sustancias tóxicas.</a:t>
            </a:r>
          </a:p>
          <a:p>
            <a:pPr algn="just">
              <a:lnSpc>
                <a:spcPct val="150000"/>
              </a:lnSpc>
              <a:spcBef>
                <a:spcPts val="0"/>
              </a:spcBef>
              <a:buBlip>
                <a:blip r:embed="rId2"/>
              </a:buBlip>
            </a:pPr>
            <a:r>
              <a:rPr lang="es-ES" sz="2000" dirty="0">
                <a:cs typeface="Arial" panose="020B0604020202020204" pitchFamily="34" charset="0"/>
              </a:rPr>
              <a:t>Pueden estar manipulados</a:t>
            </a:r>
          </a:p>
          <a:p>
            <a:pPr algn="just">
              <a:lnSpc>
                <a:spcPct val="150000"/>
              </a:lnSpc>
              <a:spcBef>
                <a:spcPts val="0"/>
              </a:spcBef>
              <a:buBlip>
                <a:blip r:embed="rId2"/>
              </a:buBlip>
            </a:pPr>
            <a:r>
              <a:rPr lang="es-ES" sz="2000" dirty="0">
                <a:cs typeface="Arial" panose="020B0604020202020204" pitchFamily="34" charset="0"/>
              </a:rPr>
              <a:t>Pueden ser de mala calidad.</a:t>
            </a:r>
          </a:p>
          <a:p>
            <a:pPr algn="just">
              <a:lnSpc>
                <a:spcPct val="150000"/>
              </a:lnSpc>
              <a:spcBef>
                <a:spcPts val="0"/>
              </a:spcBef>
              <a:buBlip>
                <a:blip r:embed="rId2"/>
              </a:buBlip>
            </a:pPr>
            <a:r>
              <a:rPr lang="es-ES" sz="2000" dirty="0">
                <a:cs typeface="Arial" panose="020B0604020202020204" pitchFamily="34" charset="0"/>
              </a:rPr>
              <a:t>Pueden ser medicamentos no autorizados o retirados del </a:t>
            </a:r>
            <a:endParaRPr lang="es-ES" sz="2000" dirty="0" smtClean="0">
              <a:cs typeface="Arial" panose="020B0604020202020204" pitchFamily="34" charset="0"/>
            </a:endParaRPr>
          </a:p>
          <a:p>
            <a:pPr marL="0" indent="0" algn="just">
              <a:lnSpc>
                <a:spcPct val="150000"/>
              </a:lnSpc>
              <a:spcBef>
                <a:spcPts val="0"/>
              </a:spcBef>
              <a:buNone/>
            </a:pPr>
            <a:r>
              <a:rPr lang="es-ES" sz="2000" dirty="0">
                <a:cs typeface="Arial" panose="020B0604020202020204" pitchFamily="34" charset="0"/>
              </a:rPr>
              <a:t> </a:t>
            </a:r>
            <a:r>
              <a:rPr lang="es-ES" sz="2000" dirty="0" smtClean="0">
                <a:cs typeface="Arial" panose="020B0604020202020204" pitchFamily="34" charset="0"/>
              </a:rPr>
              <a:t>      </a:t>
            </a:r>
            <a:r>
              <a:rPr lang="es-ES" sz="2000" dirty="0" smtClean="0">
                <a:cs typeface="Arial" panose="020B0604020202020204" pitchFamily="34" charset="0"/>
              </a:rPr>
              <a:t>mercado</a:t>
            </a:r>
            <a:r>
              <a:rPr lang="es-ES" sz="2000" dirty="0">
                <a:cs typeface="Arial" panose="020B0604020202020204" pitchFamily="34" charset="0"/>
              </a:rPr>
              <a:t>.</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79927" y="229662"/>
            <a:ext cx="1438275"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4532" y="4438793"/>
            <a:ext cx="1269064"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0522517"/>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805</TotalTime>
  <Words>523</Words>
  <Application>Microsoft Office PowerPoint</Application>
  <PresentationFormat>Presentación en pantalla (4:3)</PresentationFormat>
  <Paragraphs>65</Paragraphs>
  <Slides>7</Slides>
  <Notes>2</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1_White with Blue Bar Segoe Template_TP10286789</vt:lpstr>
      <vt:lpstr>Presentación de PowerPoint</vt:lpstr>
      <vt:lpstr>¿Qué son y para qué se usan?</vt:lpstr>
      <vt:lpstr>¿Que diferencias hay con los que necesitan receta?</vt:lpstr>
      <vt:lpstr>¿Qué tipo de medicamentos se incluyen  como “de venta libre”?</vt:lpstr>
      <vt:lpstr>¿Qué precauciones debo tener?</vt:lpstr>
      <vt:lpstr>¿Dónde se compran los medicamentos  sin receta ?</vt:lpstr>
      <vt:lpstr>Riesgos de la compra de medicamentos en webs ilegales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97</cp:revision>
  <dcterms:created xsi:type="dcterms:W3CDTF">2016-05-03T15:33:32Z</dcterms:created>
  <dcterms:modified xsi:type="dcterms:W3CDTF">2019-06-05T16:12:43Z</dcterms:modified>
</cp:coreProperties>
</file>